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1" r:id="rId1"/>
  </p:sldMasterIdLst>
  <p:sldIdLst>
    <p:sldId id="256" r:id="rId2"/>
    <p:sldId id="292" r:id="rId3"/>
    <p:sldId id="274" r:id="rId4"/>
    <p:sldId id="278" r:id="rId5"/>
    <p:sldId id="294" r:id="rId6"/>
    <p:sldId id="279" r:id="rId7"/>
    <p:sldId id="288" r:id="rId8"/>
    <p:sldId id="290" r:id="rId9"/>
    <p:sldId id="280" r:id="rId10"/>
    <p:sldId id="291" r:id="rId11"/>
    <p:sldId id="285" r:id="rId12"/>
    <p:sldId id="295" r:id="rId13"/>
    <p:sldId id="28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63" d="100"/>
          <a:sy n="63" d="100"/>
        </p:scale>
        <p:origin x="48" y="1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E5FA26CF-81FA-44D9-97B1-C74B6AB45433}" type="datetimeFigureOut">
              <a:rPr lang="nl-NL" smtClean="0"/>
              <a:t>12-2-2019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0F12D8-3E47-4E73-86A5-D20EC486E85D}" type="slidenum">
              <a:rPr lang="nl-NL" smtClean="0"/>
              <a:t>‹nr.›</a:t>
            </a:fld>
            <a:endParaRPr lang="nl-NL"/>
          </a:p>
        </p:txBody>
      </p:sp>
      <p:cxnSp>
        <p:nvCxnSpPr>
          <p:cNvPr id="13" name="Straight Connector 12"/>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40498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5FA26CF-81FA-44D9-97B1-C74B6AB45433}" type="datetimeFigureOut">
              <a:rPr lang="nl-NL" smtClean="0"/>
              <a:t>12-2-2019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0F12D8-3E47-4E73-86A5-D20EC486E85D}" type="slidenum">
              <a:rPr lang="nl-NL" smtClean="0"/>
              <a:t>‹nr.›</a:t>
            </a:fld>
            <a:endParaRPr lang="nl-NL"/>
          </a:p>
        </p:txBody>
      </p:sp>
    </p:spTree>
    <p:extLst>
      <p:ext uri="{BB962C8B-B14F-4D97-AF65-F5344CB8AC3E}">
        <p14:creationId xmlns:p14="http://schemas.microsoft.com/office/powerpoint/2010/main" val="3997865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a:t>Klik om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5FA26CF-81FA-44D9-97B1-C74B6AB45433}" type="datetimeFigureOut">
              <a:rPr lang="nl-NL" smtClean="0"/>
              <a:t>12-2-2019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0F12D8-3E47-4E73-86A5-D20EC486E85D}" type="slidenum">
              <a:rPr lang="nl-NL" smtClean="0"/>
              <a:t>‹nr.›</a:t>
            </a:fld>
            <a:endParaRPr lang="nl-NL"/>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8542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5FA26CF-81FA-44D9-97B1-C74B6AB45433}" type="datetimeFigureOut">
              <a:rPr lang="nl-NL" smtClean="0"/>
              <a:t>12-2-2019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0F12D8-3E47-4E73-86A5-D20EC486E85D}" type="slidenum">
              <a:rPr lang="nl-NL" smtClean="0"/>
              <a:t>‹nr.›</a:t>
            </a:fld>
            <a:endParaRPr lang="nl-NL"/>
          </a:p>
        </p:txBody>
      </p:sp>
    </p:spTree>
    <p:extLst>
      <p:ext uri="{BB962C8B-B14F-4D97-AF65-F5344CB8AC3E}">
        <p14:creationId xmlns:p14="http://schemas.microsoft.com/office/powerpoint/2010/main" val="2036123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E5FA26CF-81FA-44D9-97B1-C74B6AB45433}" type="datetimeFigureOut">
              <a:rPr lang="nl-NL" smtClean="0"/>
              <a:t>12-2-2019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0F12D8-3E47-4E73-86A5-D20EC486E85D}"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06368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5FA26CF-81FA-44D9-97B1-C74B6AB45433}" type="datetimeFigureOut">
              <a:rPr lang="nl-NL" smtClean="0"/>
              <a:t>12-2-2019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30F12D8-3E47-4E73-86A5-D20EC486E85D}" type="slidenum">
              <a:rPr lang="nl-NL" smtClean="0"/>
              <a:t>‹nr.›</a:t>
            </a:fld>
            <a:endParaRPr lang="nl-NL"/>
          </a:p>
        </p:txBody>
      </p:sp>
    </p:spTree>
    <p:extLst>
      <p:ext uri="{BB962C8B-B14F-4D97-AF65-F5344CB8AC3E}">
        <p14:creationId xmlns:p14="http://schemas.microsoft.com/office/powerpoint/2010/main" val="582679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2412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Tekststijl van het model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E5FA26CF-81FA-44D9-97B1-C74B6AB45433}" type="datetimeFigureOut">
              <a:rPr lang="nl-NL" smtClean="0"/>
              <a:t>12-2-2019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730F12D8-3E47-4E73-86A5-D20EC486E85D}" type="slidenum">
              <a:rPr lang="nl-NL" smtClean="0"/>
              <a:t>‹nr.›</a:t>
            </a:fld>
            <a:endParaRPr lang="nl-NL"/>
          </a:p>
        </p:txBody>
      </p:sp>
    </p:spTree>
    <p:extLst>
      <p:ext uri="{BB962C8B-B14F-4D97-AF65-F5344CB8AC3E}">
        <p14:creationId xmlns:p14="http://schemas.microsoft.com/office/powerpoint/2010/main" val="1618477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5FA26CF-81FA-44D9-97B1-C74B6AB45433}" type="datetimeFigureOut">
              <a:rPr lang="nl-NL" smtClean="0"/>
              <a:t>12-2-2019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730F12D8-3E47-4E73-86A5-D20EC486E85D}" type="slidenum">
              <a:rPr lang="nl-NL" smtClean="0"/>
              <a:t>‹nr.›</a:t>
            </a:fld>
            <a:endParaRPr lang="nl-NL"/>
          </a:p>
        </p:txBody>
      </p:sp>
    </p:spTree>
    <p:extLst>
      <p:ext uri="{BB962C8B-B14F-4D97-AF65-F5344CB8AC3E}">
        <p14:creationId xmlns:p14="http://schemas.microsoft.com/office/powerpoint/2010/main" val="1104567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FA26CF-81FA-44D9-97B1-C74B6AB45433}" type="datetimeFigureOut">
              <a:rPr lang="nl-NL" smtClean="0"/>
              <a:t>12-2-2019</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730F12D8-3E47-4E73-86A5-D20EC486E85D}" type="slidenum">
              <a:rPr lang="nl-NL" smtClean="0"/>
              <a:t>‹nr.›</a:t>
            </a:fld>
            <a:endParaRPr lang="nl-NL"/>
          </a:p>
        </p:txBody>
      </p:sp>
    </p:spTree>
    <p:extLst>
      <p:ext uri="{BB962C8B-B14F-4D97-AF65-F5344CB8AC3E}">
        <p14:creationId xmlns:p14="http://schemas.microsoft.com/office/powerpoint/2010/main" val="3034498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E5FA26CF-81FA-44D9-97B1-C74B6AB45433}" type="datetimeFigureOut">
              <a:rPr lang="nl-NL" smtClean="0"/>
              <a:t>12-2-2019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30F12D8-3E47-4E73-86A5-D20EC486E85D}" type="slidenum">
              <a:rPr lang="nl-NL" smtClean="0"/>
              <a:t>‹nr.›</a:t>
            </a:fld>
            <a:endParaRPr lang="nl-NL"/>
          </a:p>
        </p:txBody>
      </p:sp>
    </p:spTree>
    <p:extLst>
      <p:ext uri="{BB962C8B-B14F-4D97-AF65-F5344CB8AC3E}">
        <p14:creationId xmlns:p14="http://schemas.microsoft.com/office/powerpoint/2010/main" val="663938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E5FA26CF-81FA-44D9-97B1-C74B6AB45433}" type="datetimeFigureOut">
              <a:rPr lang="nl-NL" smtClean="0"/>
              <a:t>12-2-2019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30F12D8-3E47-4E73-86A5-D20EC486E85D}"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2584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5FA26CF-81FA-44D9-97B1-C74B6AB45433}" type="datetimeFigureOut">
              <a:rPr lang="nl-NL" smtClean="0"/>
              <a:t>12-2-2019</a:t>
            </a:fld>
            <a:endParaRPr lang="nl-N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nl-N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30F12D8-3E47-4E73-86A5-D20EC486E85D}" type="slidenum">
              <a:rPr lang="nl-NL" smtClean="0"/>
              <a:t>‹nr.›</a:t>
            </a:fld>
            <a:endParaRPr lang="nl-NL"/>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9593551"/>
      </p:ext>
    </p:extLst>
  </p:cSld>
  <p:clrMap bg1="dk1" tx1="lt1" bg2="dk2" tx2="lt2" accent1="accent1" accent2="accent2" accent3="accent3" accent4="accent4" accent5="accent5" accent6="accent6" hlink="hlink" folHlink="folHlink"/>
  <p:sldLayoutIdLst>
    <p:sldLayoutId id="2147483972" r:id="rId1"/>
    <p:sldLayoutId id="2147483973" r:id="rId2"/>
    <p:sldLayoutId id="2147483974" r:id="rId3"/>
    <p:sldLayoutId id="2147483975" r:id="rId4"/>
    <p:sldLayoutId id="2147483976" r:id="rId5"/>
    <p:sldLayoutId id="2147483977" r:id="rId6"/>
    <p:sldLayoutId id="2147483978" r:id="rId7"/>
    <p:sldLayoutId id="2147483979" r:id="rId8"/>
    <p:sldLayoutId id="2147483980" r:id="rId9"/>
    <p:sldLayoutId id="2147483981" r:id="rId10"/>
    <p:sldLayoutId id="2147483982"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2.xml"/><Relationship Id="rId1" Type="http://schemas.openxmlformats.org/officeDocument/2006/relationships/video" Target="https://www.youtube.com/embed/ct5AWjgmQMc"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 name="Rectangle 79">
            <a:extLst>
              <a:ext uri="{FF2B5EF4-FFF2-40B4-BE49-F238E27FC236}">
                <a16:creationId xmlns:a16="http://schemas.microsoft.com/office/drawing/2014/main" id="{E49027F0-33D5-4B30-8354-05CB641A2F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7052A02-6BC9-4F16-9279-C8653C8C15C0}"/>
              </a:ext>
            </a:extLst>
          </p:cNvPr>
          <p:cNvSpPr>
            <a:spLocks noGrp="1"/>
          </p:cNvSpPr>
          <p:nvPr>
            <p:ph type="ctrTitle"/>
          </p:nvPr>
        </p:nvSpPr>
        <p:spPr>
          <a:xfrm>
            <a:off x="613611" y="685893"/>
            <a:ext cx="3566407" cy="2989044"/>
          </a:xfrm>
        </p:spPr>
        <p:txBody>
          <a:bodyPr anchor="b">
            <a:normAutofit/>
          </a:bodyPr>
          <a:lstStyle/>
          <a:p>
            <a:r>
              <a:rPr lang="nl-NL" sz="4400" dirty="0"/>
              <a:t>Regie voeren</a:t>
            </a:r>
            <a:br>
              <a:rPr lang="nl-NL" sz="4400" dirty="0"/>
            </a:br>
            <a:r>
              <a:rPr lang="nl-NL" sz="4400" dirty="0"/>
              <a:t>Thema 8</a:t>
            </a:r>
          </a:p>
        </p:txBody>
      </p:sp>
      <p:sp>
        <p:nvSpPr>
          <p:cNvPr id="3" name="Ondertitel 2">
            <a:extLst>
              <a:ext uri="{FF2B5EF4-FFF2-40B4-BE49-F238E27FC236}">
                <a16:creationId xmlns:a16="http://schemas.microsoft.com/office/drawing/2014/main" id="{E5C94302-FBDB-48DC-8F7E-761F76670450}"/>
              </a:ext>
            </a:extLst>
          </p:cNvPr>
          <p:cNvSpPr>
            <a:spLocks noGrp="1"/>
          </p:cNvSpPr>
          <p:nvPr>
            <p:ph type="subTitle" idx="1"/>
          </p:nvPr>
        </p:nvSpPr>
        <p:spPr>
          <a:xfrm>
            <a:off x="613611" y="3849540"/>
            <a:ext cx="3566407" cy="1463040"/>
          </a:xfrm>
        </p:spPr>
        <p:txBody>
          <a:bodyPr anchor="t">
            <a:normAutofit/>
          </a:bodyPr>
          <a:lstStyle/>
          <a:p>
            <a:pPr algn="r"/>
            <a:r>
              <a:rPr lang="nl-NL" sz="1600" dirty="0"/>
              <a:t> Familiezorg</a:t>
            </a:r>
          </a:p>
          <a:p>
            <a:pPr algn="r"/>
            <a:r>
              <a:rPr lang="nl-NL" sz="1600" dirty="0"/>
              <a:t>W17</a:t>
            </a:r>
          </a:p>
        </p:txBody>
      </p:sp>
      <p:cxnSp>
        <p:nvCxnSpPr>
          <p:cNvPr id="82" name="Straight Connector 81">
            <a:extLst>
              <a:ext uri="{FF2B5EF4-FFF2-40B4-BE49-F238E27FC236}">
                <a16:creationId xmlns:a16="http://schemas.microsoft.com/office/drawing/2014/main" id="{E3E05128-D9E1-4C12-931B-FD8C6CB13F1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3610" y="3759161"/>
            <a:ext cx="35661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10" descr="Afbeeldingsresultaat voor regie">
            <a:extLst>
              <a:ext uri="{FF2B5EF4-FFF2-40B4-BE49-F238E27FC236}">
                <a16:creationId xmlns:a16="http://schemas.microsoft.com/office/drawing/2014/main" id="{BA06A724-0595-4AFF-8994-F0CEAF905D2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870" r="3679" b="2"/>
          <a:stretch/>
        </p:blipFill>
        <p:spPr bwMode="auto">
          <a:xfrm>
            <a:off x="6094363" y="1070514"/>
            <a:ext cx="5181751" cy="4716972"/>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2" descr="Afbeeldingsresultaat voor introspection">
            <a:extLst>
              <a:ext uri="{FF2B5EF4-FFF2-40B4-BE49-F238E27FC236}">
                <a16:creationId xmlns:a16="http://schemas.microsoft.com/office/drawing/2014/main" id="{CE996C49-55B6-413E-8CC6-8A9C9217460E}"/>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Tree>
    <p:extLst>
      <p:ext uri="{BB962C8B-B14F-4D97-AF65-F5344CB8AC3E}">
        <p14:creationId xmlns:p14="http://schemas.microsoft.com/office/powerpoint/2010/main" val="1539559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7F432D6-15A4-4BE1-BA1F-C0359AC7A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2">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13FA642-EF37-4D90-BB3C-DE189A2118BD}"/>
              </a:ext>
            </a:extLst>
          </p:cNvPr>
          <p:cNvSpPr>
            <a:spLocks noGrp="1"/>
          </p:cNvSpPr>
          <p:nvPr>
            <p:ph type="title"/>
          </p:nvPr>
        </p:nvSpPr>
        <p:spPr>
          <a:xfrm>
            <a:off x="3469327" y="788416"/>
            <a:ext cx="7923264" cy="1499616"/>
          </a:xfrm>
        </p:spPr>
        <p:txBody>
          <a:bodyPr>
            <a:normAutofit/>
          </a:bodyPr>
          <a:lstStyle/>
          <a:p>
            <a:pPr algn="ctr"/>
            <a:r>
              <a:rPr lang="nl-NL" sz="5400" dirty="0">
                <a:solidFill>
                  <a:schemeClr val="tx1">
                    <a:lumMod val="85000"/>
                    <a:lumOff val="15000"/>
                  </a:schemeClr>
                </a:solidFill>
              </a:rPr>
              <a:t>Stelling</a:t>
            </a:r>
            <a:endParaRPr lang="nl-NL" dirty="0">
              <a:solidFill>
                <a:srgbClr val="FFFFFF"/>
              </a:solidFill>
            </a:endParaRPr>
          </a:p>
        </p:txBody>
      </p:sp>
      <p:cxnSp>
        <p:nvCxnSpPr>
          <p:cNvPr id="14" name="Straight Connector 13">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2">
                <a:alpha val="8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8201BDDC-2AAC-4B7F-8C4F-70F184BA80D5}"/>
              </a:ext>
            </a:extLst>
          </p:cNvPr>
          <p:cNvSpPr>
            <a:spLocks noGrp="1"/>
          </p:cNvSpPr>
          <p:nvPr>
            <p:ph idx="1"/>
          </p:nvPr>
        </p:nvSpPr>
        <p:spPr>
          <a:xfrm>
            <a:off x="3469327" y="2489202"/>
            <a:ext cx="7923264" cy="3554614"/>
          </a:xfrm>
        </p:spPr>
        <p:txBody>
          <a:bodyPr>
            <a:normAutofit/>
          </a:bodyPr>
          <a:lstStyle/>
          <a:p>
            <a:pPr marL="0" indent="0" algn="ctr">
              <a:buNone/>
            </a:pPr>
            <a:r>
              <a:rPr lang="nl-NL" sz="3000" dirty="0"/>
              <a:t>Ga met je </a:t>
            </a:r>
            <a:r>
              <a:rPr lang="nl-NL" sz="3000" i="1" dirty="0"/>
              <a:t>telefoon/laptop </a:t>
            </a:r>
            <a:r>
              <a:rPr lang="nl-NL" sz="3000" dirty="0"/>
              <a:t>naar</a:t>
            </a:r>
          </a:p>
          <a:p>
            <a:pPr marL="0" indent="0" algn="ctr">
              <a:buNone/>
            </a:pPr>
            <a:r>
              <a:rPr lang="nl-NL" sz="3000" dirty="0"/>
              <a:t> </a:t>
            </a:r>
            <a:r>
              <a:rPr lang="nl-NL" sz="4000" b="1" dirty="0"/>
              <a:t>Menti.com </a:t>
            </a:r>
          </a:p>
          <a:p>
            <a:pPr marL="0" indent="0" algn="ctr">
              <a:buNone/>
            </a:pPr>
            <a:endParaRPr lang="nl-NL" dirty="0"/>
          </a:p>
          <a:p>
            <a:pPr marL="0" indent="0" algn="ctr">
              <a:buNone/>
            </a:pPr>
            <a:r>
              <a:rPr lang="nl-NL" sz="3000" dirty="0"/>
              <a:t>En gebruik code</a:t>
            </a:r>
          </a:p>
          <a:p>
            <a:pPr marL="0" indent="0" algn="ctr">
              <a:buNone/>
            </a:pPr>
            <a:r>
              <a:rPr lang="nl-NL" sz="4000" b="1" u="sng" dirty="0"/>
              <a:t>523167</a:t>
            </a:r>
          </a:p>
          <a:p>
            <a:endParaRPr lang="nl-NL" dirty="0">
              <a:solidFill>
                <a:srgbClr val="FFFFFF"/>
              </a:solidFill>
            </a:endParaRPr>
          </a:p>
        </p:txBody>
      </p:sp>
      <p:pic>
        <p:nvPicPr>
          <p:cNvPr id="11" name="Picture 2" descr="Afbeeldingsresultaat voor brainstorm">
            <a:extLst>
              <a:ext uri="{FF2B5EF4-FFF2-40B4-BE49-F238E27FC236}">
                <a16:creationId xmlns:a16="http://schemas.microsoft.com/office/drawing/2014/main" id="{6492F485-61D6-4623-8A99-83C5186E16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520" y="3440176"/>
            <a:ext cx="2366195" cy="236619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Afbeeldingsresultaat voor brainstorm">
            <a:extLst>
              <a:ext uri="{FF2B5EF4-FFF2-40B4-BE49-F238E27FC236}">
                <a16:creationId xmlns:a16="http://schemas.microsoft.com/office/drawing/2014/main" id="{FE32FD36-E2AD-40F9-8A2F-E58EE5E0D5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85574" y="701040"/>
            <a:ext cx="2124610" cy="2124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6828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FA9E50-4707-47FD-904B-360013C247A4}"/>
              </a:ext>
            </a:extLst>
          </p:cNvPr>
          <p:cNvSpPr>
            <a:spLocks noGrp="1"/>
          </p:cNvSpPr>
          <p:nvPr>
            <p:ph type="title"/>
          </p:nvPr>
        </p:nvSpPr>
        <p:spPr/>
        <p:txBody>
          <a:bodyPr/>
          <a:lstStyle/>
          <a:p>
            <a:pPr algn="ctr"/>
            <a:r>
              <a:rPr lang="nl-NL" dirty="0"/>
              <a:t>Familie de </a:t>
            </a:r>
            <a:r>
              <a:rPr lang="nl-NL" dirty="0" err="1"/>
              <a:t>bruijn</a:t>
            </a:r>
            <a:r>
              <a:rPr lang="nl-NL" dirty="0"/>
              <a:t> (opdracht 9)</a:t>
            </a:r>
          </a:p>
        </p:txBody>
      </p:sp>
      <p:pic>
        <p:nvPicPr>
          <p:cNvPr id="5" name="Onlinemedia 4" title="Familiegesprekken">
            <a:hlinkClick r:id="" action="ppaction://media"/>
            <a:extLst>
              <a:ext uri="{FF2B5EF4-FFF2-40B4-BE49-F238E27FC236}">
                <a16:creationId xmlns:a16="http://schemas.microsoft.com/office/drawing/2014/main" id="{C4179A29-04C4-4180-A0F3-D48B8F9F3A92}"/>
              </a:ext>
            </a:extLst>
          </p:cNvPr>
          <p:cNvPicPr>
            <a:picLocks noGrp="1" noRot="1" noChangeAspect="1"/>
          </p:cNvPicPr>
          <p:nvPr>
            <p:ph idx="1"/>
            <a:videoFile r:link="rId1"/>
          </p:nvPr>
        </p:nvPicPr>
        <p:blipFill>
          <a:blip r:embed="rId3"/>
          <a:stretch>
            <a:fillRect/>
          </a:stretch>
        </p:blipFill>
        <p:spPr>
          <a:xfrm>
            <a:off x="1024128" y="1704532"/>
            <a:ext cx="10332720" cy="5812154"/>
          </a:xfrm>
          <a:prstGeom prst="rect">
            <a:avLst/>
          </a:prstGeom>
        </p:spPr>
      </p:pic>
    </p:spTree>
    <p:extLst>
      <p:ext uri="{BB962C8B-B14F-4D97-AF65-F5344CB8AC3E}">
        <p14:creationId xmlns:p14="http://schemas.microsoft.com/office/powerpoint/2010/main" val="164633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6EB5CBC-D740-4925-A161-66B114E7F6AA}"/>
              </a:ext>
            </a:extLst>
          </p:cNvPr>
          <p:cNvSpPr>
            <a:spLocks noGrp="1"/>
          </p:cNvSpPr>
          <p:nvPr>
            <p:ph type="title"/>
          </p:nvPr>
        </p:nvSpPr>
        <p:spPr/>
        <p:txBody>
          <a:bodyPr/>
          <a:lstStyle/>
          <a:p>
            <a:r>
              <a:rPr lang="nl-NL" dirty="0"/>
              <a:t>Opdracht 9: filmvragen</a:t>
            </a:r>
          </a:p>
        </p:txBody>
      </p:sp>
      <p:sp>
        <p:nvSpPr>
          <p:cNvPr id="3" name="Tijdelijke aanduiding voor inhoud 2">
            <a:extLst>
              <a:ext uri="{FF2B5EF4-FFF2-40B4-BE49-F238E27FC236}">
                <a16:creationId xmlns:a16="http://schemas.microsoft.com/office/drawing/2014/main" id="{4C46656A-8B7B-4E81-845D-CEA2DAB56E8A}"/>
              </a:ext>
            </a:extLst>
          </p:cNvPr>
          <p:cNvSpPr>
            <a:spLocks noGrp="1"/>
          </p:cNvSpPr>
          <p:nvPr>
            <p:ph sz="half" idx="1"/>
          </p:nvPr>
        </p:nvSpPr>
        <p:spPr>
          <a:xfrm>
            <a:off x="1024127" y="2286000"/>
            <a:ext cx="4754880" cy="4267200"/>
          </a:xfrm>
        </p:spPr>
        <p:txBody>
          <a:bodyPr>
            <a:normAutofit lnSpcReduction="10000"/>
          </a:bodyPr>
          <a:lstStyle/>
          <a:p>
            <a:r>
              <a:rPr lang="nl-NL" dirty="0"/>
              <a:t>1. Waarom is mijnheer de Bruin niet bij het gesprek</a:t>
            </a:r>
          </a:p>
          <a:p>
            <a:r>
              <a:rPr lang="nl-NL" dirty="0"/>
              <a:t>2. Welke gevolgen heeft de ziekte van haar man voor mevrouw de Bruin?</a:t>
            </a:r>
          </a:p>
          <a:p>
            <a:r>
              <a:rPr lang="nl-NL" dirty="0"/>
              <a:t>3. Hoe vindt mevrouw de Bruin het om het er met de familie over te hebben?</a:t>
            </a:r>
          </a:p>
          <a:p>
            <a:r>
              <a:rPr lang="nl-NL" dirty="0"/>
              <a:t>4. Voor mevrouw de Bruin is het zwaar. Welke oplossing stelt haar schoonzus voor?</a:t>
            </a:r>
          </a:p>
          <a:p>
            <a:r>
              <a:rPr lang="nl-NL" dirty="0"/>
              <a:t>5. Hoe reageert de begeleidster daarop?</a:t>
            </a:r>
          </a:p>
        </p:txBody>
      </p:sp>
      <p:sp>
        <p:nvSpPr>
          <p:cNvPr id="5" name="Tijdelijke aanduiding voor inhoud 4">
            <a:extLst>
              <a:ext uri="{FF2B5EF4-FFF2-40B4-BE49-F238E27FC236}">
                <a16:creationId xmlns:a16="http://schemas.microsoft.com/office/drawing/2014/main" id="{08CCB07A-090C-48EF-8E5C-392BC91FAB87}"/>
              </a:ext>
            </a:extLst>
          </p:cNvPr>
          <p:cNvSpPr>
            <a:spLocks noGrp="1"/>
          </p:cNvSpPr>
          <p:nvPr>
            <p:ph sz="half" idx="2"/>
          </p:nvPr>
        </p:nvSpPr>
        <p:spPr/>
        <p:txBody>
          <a:bodyPr>
            <a:normAutofit lnSpcReduction="10000"/>
          </a:bodyPr>
          <a:lstStyle/>
          <a:p>
            <a:r>
              <a:rPr lang="nl-NL" dirty="0"/>
              <a:t>6. Wat vertelt mevrouw de Bruin over ‘hulp vragen en krijgen’ van de familie? </a:t>
            </a:r>
          </a:p>
          <a:p>
            <a:r>
              <a:rPr lang="nl-NL" dirty="0"/>
              <a:t>7. Bij wie legt ze de schuld neer?</a:t>
            </a:r>
          </a:p>
          <a:p>
            <a:r>
              <a:rPr lang="nl-NL" dirty="0"/>
              <a:t>8. Hoe reageert broer (9. bij wie legt hij schuld neer)?</a:t>
            </a:r>
          </a:p>
          <a:p>
            <a:r>
              <a:rPr lang="nl-NL" dirty="0"/>
              <a:t>10. Hoe is </a:t>
            </a:r>
            <a:r>
              <a:rPr lang="nl-NL" u="sng" dirty="0"/>
              <a:t>meerzijdige partijdigheid </a:t>
            </a:r>
            <a:r>
              <a:rPr lang="nl-NL" dirty="0"/>
              <a:t>te zien?</a:t>
            </a:r>
          </a:p>
          <a:p>
            <a:r>
              <a:rPr lang="nl-NL" dirty="0"/>
              <a:t>11. Welke oplossingen worden voorgesteld?</a:t>
            </a:r>
          </a:p>
          <a:p>
            <a:r>
              <a:rPr lang="nl-NL" dirty="0"/>
              <a:t>12. Welke reacties heeft de bijeenkomst losgemaakt bij broer?</a:t>
            </a:r>
          </a:p>
        </p:txBody>
      </p:sp>
      <p:sp>
        <p:nvSpPr>
          <p:cNvPr id="6" name="Tekstvak 5">
            <a:extLst>
              <a:ext uri="{FF2B5EF4-FFF2-40B4-BE49-F238E27FC236}">
                <a16:creationId xmlns:a16="http://schemas.microsoft.com/office/drawing/2014/main" id="{246E4387-1ED0-4BA3-8686-0A9F7A8C4CAC}"/>
              </a:ext>
            </a:extLst>
          </p:cNvPr>
          <p:cNvSpPr txBox="1"/>
          <p:nvPr/>
        </p:nvSpPr>
        <p:spPr>
          <a:xfrm>
            <a:off x="2032000" y="6323481"/>
            <a:ext cx="9265920" cy="430887"/>
          </a:xfrm>
          <a:prstGeom prst="rect">
            <a:avLst/>
          </a:prstGeom>
          <a:noFill/>
        </p:spPr>
        <p:txBody>
          <a:bodyPr wrap="square" rtlCol="0">
            <a:spAutoFit/>
          </a:bodyPr>
          <a:lstStyle/>
          <a:p>
            <a:r>
              <a:rPr lang="nl-NL" sz="2200" dirty="0"/>
              <a:t>13. Wat heeft mevrouw De Bruin na de bijeenkomst ervaren?</a:t>
            </a:r>
          </a:p>
        </p:txBody>
      </p:sp>
    </p:spTree>
    <p:extLst>
      <p:ext uri="{BB962C8B-B14F-4D97-AF65-F5344CB8AC3E}">
        <p14:creationId xmlns:p14="http://schemas.microsoft.com/office/powerpoint/2010/main" val="939906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7F432D6-15A4-4BE1-BA1F-C0359AC7A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2">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13FA642-EF37-4D90-BB3C-DE189A2118BD}"/>
              </a:ext>
            </a:extLst>
          </p:cNvPr>
          <p:cNvSpPr>
            <a:spLocks noGrp="1"/>
          </p:cNvSpPr>
          <p:nvPr>
            <p:ph type="title"/>
          </p:nvPr>
        </p:nvSpPr>
        <p:spPr>
          <a:xfrm>
            <a:off x="3469327" y="788416"/>
            <a:ext cx="7923264" cy="1499616"/>
          </a:xfrm>
        </p:spPr>
        <p:txBody>
          <a:bodyPr>
            <a:normAutofit/>
          </a:bodyPr>
          <a:lstStyle/>
          <a:p>
            <a:r>
              <a:rPr lang="nl-NL" sz="5400" dirty="0">
                <a:solidFill>
                  <a:schemeClr val="tx1">
                    <a:lumMod val="85000"/>
                    <a:lumOff val="15000"/>
                  </a:schemeClr>
                </a:solidFill>
              </a:rPr>
              <a:t>Volgende week</a:t>
            </a:r>
            <a:endParaRPr lang="nl-NL" dirty="0">
              <a:solidFill>
                <a:srgbClr val="FFFFFF"/>
              </a:solidFill>
            </a:endParaRPr>
          </a:p>
        </p:txBody>
      </p:sp>
      <p:cxnSp>
        <p:nvCxnSpPr>
          <p:cNvPr id="14" name="Straight Connector 13">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2">
                <a:alpha val="8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8201BDDC-2AAC-4B7F-8C4F-70F184BA80D5}"/>
              </a:ext>
            </a:extLst>
          </p:cNvPr>
          <p:cNvSpPr>
            <a:spLocks noGrp="1"/>
          </p:cNvSpPr>
          <p:nvPr>
            <p:ph idx="1"/>
          </p:nvPr>
        </p:nvSpPr>
        <p:spPr>
          <a:xfrm>
            <a:off x="2946402" y="2488816"/>
            <a:ext cx="9716682" cy="3779904"/>
          </a:xfrm>
        </p:spPr>
        <p:txBody>
          <a:bodyPr>
            <a:normAutofit/>
          </a:bodyPr>
          <a:lstStyle/>
          <a:p>
            <a:pPr marL="0" indent="0">
              <a:buNone/>
            </a:pPr>
            <a:r>
              <a:rPr lang="nl-NL" sz="3000" b="1" dirty="0"/>
              <a:t>Opdracht 10	 </a:t>
            </a:r>
            <a:r>
              <a:rPr lang="nl-NL" sz="3000" b="1" dirty="0">
                <a:sym typeface="Wingdings" panose="05000000000000000000" pitchFamily="2" charset="2"/>
              </a:rPr>
              <a:t> 	</a:t>
            </a:r>
            <a:r>
              <a:rPr lang="nl-NL" sz="3000" u="sng" dirty="0">
                <a:sym typeface="Wingdings" panose="05000000000000000000" pitchFamily="2" charset="2"/>
              </a:rPr>
              <a:t>Niet</a:t>
            </a:r>
            <a:r>
              <a:rPr lang="nl-NL" sz="3000" dirty="0">
                <a:sym typeface="Wingdings" panose="05000000000000000000" pitchFamily="2" charset="2"/>
              </a:rPr>
              <a:t> maken, lezen!</a:t>
            </a:r>
            <a:endParaRPr lang="nl-NL" sz="3000" b="1" dirty="0"/>
          </a:p>
          <a:p>
            <a:pPr marL="0" indent="0">
              <a:buNone/>
            </a:pPr>
            <a:r>
              <a:rPr lang="nl-NL" sz="3000" dirty="0"/>
              <a:t>Want volgende les</a:t>
            </a:r>
            <a:r>
              <a:rPr lang="nl-NL" sz="3000" dirty="0">
                <a:sym typeface="Wingdings" panose="05000000000000000000" pitchFamily="2" charset="2"/>
              </a:rPr>
              <a:t>	R</a:t>
            </a:r>
            <a:r>
              <a:rPr lang="nl-NL" sz="3000" dirty="0"/>
              <a:t>ollenspel Familie de Bruijn</a:t>
            </a:r>
          </a:p>
          <a:p>
            <a:pPr marL="0" indent="0">
              <a:buNone/>
            </a:pPr>
            <a:r>
              <a:rPr lang="nl-NL" sz="3000" dirty="0"/>
              <a:t>Denk na over je rol als begeleider in een familiegesprek</a:t>
            </a:r>
          </a:p>
          <a:p>
            <a:pPr marL="0" indent="0">
              <a:buNone/>
            </a:pPr>
            <a:endParaRPr lang="nl-NL" sz="3000" dirty="0"/>
          </a:p>
          <a:p>
            <a:pPr marL="0" indent="0">
              <a:buNone/>
            </a:pPr>
            <a:r>
              <a:rPr lang="nl-NL" sz="3000" b="1" dirty="0"/>
              <a:t>Huiswerkopdrachten</a:t>
            </a:r>
          </a:p>
          <a:p>
            <a:pPr marL="0" indent="0">
              <a:buNone/>
            </a:pPr>
            <a:r>
              <a:rPr lang="nl-NL" sz="3000" dirty="0"/>
              <a:t>Afronden opdracht 3, 4 en 5</a:t>
            </a:r>
          </a:p>
          <a:p>
            <a:pPr marL="0" indent="0">
              <a:buNone/>
            </a:pPr>
            <a:endParaRPr lang="nl-NL" sz="3000" dirty="0">
              <a:sym typeface="Wingdings" panose="05000000000000000000" pitchFamily="2" charset="2"/>
            </a:endParaRPr>
          </a:p>
        </p:txBody>
      </p:sp>
      <p:pic>
        <p:nvPicPr>
          <p:cNvPr id="7170" name="Picture 2" descr="Afbeeldingsresultaat voor huiswerk">
            <a:extLst>
              <a:ext uri="{FF2B5EF4-FFF2-40B4-BE49-F238E27FC236}">
                <a16:creationId xmlns:a16="http://schemas.microsoft.com/office/drawing/2014/main" id="{D1DE80EA-C667-4C6B-939A-E8340294AB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106" y="2094445"/>
            <a:ext cx="2128933" cy="3011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7169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A807B0-154B-469F-89F4-8C4C2709D0C6}"/>
              </a:ext>
            </a:extLst>
          </p:cNvPr>
          <p:cNvSpPr>
            <a:spLocks noGrp="1"/>
          </p:cNvSpPr>
          <p:nvPr>
            <p:ph type="title"/>
          </p:nvPr>
        </p:nvSpPr>
        <p:spPr/>
        <p:txBody>
          <a:bodyPr/>
          <a:lstStyle/>
          <a:p>
            <a:pPr algn="ctr"/>
            <a:r>
              <a:rPr lang="nl-NL" dirty="0"/>
              <a:t>Programma</a:t>
            </a:r>
          </a:p>
        </p:txBody>
      </p:sp>
      <p:sp>
        <p:nvSpPr>
          <p:cNvPr id="3" name="Tijdelijke aanduiding voor inhoud 2">
            <a:extLst>
              <a:ext uri="{FF2B5EF4-FFF2-40B4-BE49-F238E27FC236}">
                <a16:creationId xmlns:a16="http://schemas.microsoft.com/office/drawing/2014/main" id="{E9AEC45A-04C8-4E24-9392-383575FFC4D5}"/>
              </a:ext>
            </a:extLst>
          </p:cNvPr>
          <p:cNvSpPr>
            <a:spLocks noGrp="1"/>
          </p:cNvSpPr>
          <p:nvPr>
            <p:ph idx="1"/>
          </p:nvPr>
        </p:nvSpPr>
        <p:spPr>
          <a:xfrm>
            <a:off x="1024128" y="2286000"/>
            <a:ext cx="10466832" cy="4023360"/>
          </a:xfrm>
        </p:spPr>
        <p:txBody>
          <a:bodyPr>
            <a:normAutofit fontScale="92500" lnSpcReduction="20000"/>
          </a:bodyPr>
          <a:lstStyle/>
          <a:p>
            <a:r>
              <a:rPr lang="nl-NL" b="1" dirty="0"/>
              <a:t>Terugblik vorige les</a:t>
            </a:r>
          </a:p>
          <a:p>
            <a:r>
              <a:rPr lang="nl-NL" dirty="0"/>
              <a:t>Verschil tussen familiezorg en mantelzorg</a:t>
            </a:r>
          </a:p>
          <a:p>
            <a:r>
              <a:rPr lang="nl-NL" dirty="0"/>
              <a:t>Geven en ontvangen</a:t>
            </a:r>
          </a:p>
          <a:p>
            <a:r>
              <a:rPr lang="nl-NL" dirty="0"/>
              <a:t>Behandeling stelling Menti.com</a:t>
            </a:r>
          </a:p>
          <a:p>
            <a:endParaRPr lang="nl-NL" b="1" dirty="0"/>
          </a:p>
          <a:p>
            <a:r>
              <a:rPr lang="nl-NL" b="1" dirty="0"/>
              <a:t>Vandaag: Thema 8.2 Familiegesprek + 8.3 Professionele houding</a:t>
            </a:r>
            <a:endParaRPr lang="nl-NL" dirty="0"/>
          </a:p>
          <a:p>
            <a:r>
              <a:rPr lang="nl-NL" dirty="0"/>
              <a:t>Nieuwe stelling</a:t>
            </a:r>
          </a:p>
          <a:p>
            <a:r>
              <a:rPr lang="nl-NL" dirty="0"/>
              <a:t>Filmfragment</a:t>
            </a:r>
          </a:p>
          <a:p>
            <a:r>
              <a:rPr lang="nl-NL" dirty="0"/>
              <a:t>Theorie</a:t>
            </a:r>
          </a:p>
          <a:p>
            <a:r>
              <a:rPr lang="nl-NL" dirty="0"/>
              <a:t>Opdracht 3 (begrippen) , 4 (open vragen), 5 (zorgtaken)</a:t>
            </a:r>
          </a:p>
        </p:txBody>
      </p:sp>
    </p:spTree>
    <p:extLst>
      <p:ext uri="{BB962C8B-B14F-4D97-AF65-F5344CB8AC3E}">
        <p14:creationId xmlns:p14="http://schemas.microsoft.com/office/powerpoint/2010/main" val="1660885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7F432D6-15A4-4BE1-BA1F-C0359AC7A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2">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13FA642-EF37-4D90-BB3C-DE189A2118BD}"/>
              </a:ext>
            </a:extLst>
          </p:cNvPr>
          <p:cNvSpPr>
            <a:spLocks noGrp="1"/>
          </p:cNvSpPr>
          <p:nvPr>
            <p:ph type="title"/>
          </p:nvPr>
        </p:nvSpPr>
        <p:spPr>
          <a:xfrm>
            <a:off x="3469327" y="788416"/>
            <a:ext cx="7923264" cy="1499616"/>
          </a:xfrm>
        </p:spPr>
        <p:txBody>
          <a:bodyPr>
            <a:normAutofit/>
          </a:bodyPr>
          <a:lstStyle/>
          <a:p>
            <a:pPr algn="ctr"/>
            <a:r>
              <a:rPr lang="nl-NL" sz="5400" dirty="0">
                <a:solidFill>
                  <a:schemeClr val="tx1">
                    <a:lumMod val="85000"/>
                    <a:lumOff val="15000"/>
                  </a:schemeClr>
                </a:solidFill>
              </a:rPr>
              <a:t>Stelling</a:t>
            </a:r>
            <a:endParaRPr lang="nl-NL" dirty="0">
              <a:solidFill>
                <a:srgbClr val="FFFFFF"/>
              </a:solidFill>
            </a:endParaRPr>
          </a:p>
        </p:txBody>
      </p:sp>
      <p:cxnSp>
        <p:nvCxnSpPr>
          <p:cNvPr id="14" name="Straight Connector 13">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2">
                <a:alpha val="8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8201BDDC-2AAC-4B7F-8C4F-70F184BA80D5}"/>
              </a:ext>
            </a:extLst>
          </p:cNvPr>
          <p:cNvSpPr>
            <a:spLocks noGrp="1"/>
          </p:cNvSpPr>
          <p:nvPr>
            <p:ph idx="1"/>
          </p:nvPr>
        </p:nvSpPr>
        <p:spPr>
          <a:xfrm>
            <a:off x="3469327" y="2489202"/>
            <a:ext cx="7923264" cy="3554614"/>
          </a:xfrm>
        </p:spPr>
        <p:txBody>
          <a:bodyPr>
            <a:normAutofit/>
          </a:bodyPr>
          <a:lstStyle/>
          <a:p>
            <a:pPr marL="0" indent="0" algn="ctr">
              <a:buNone/>
            </a:pPr>
            <a:r>
              <a:rPr lang="nl-NL" sz="3000" dirty="0"/>
              <a:t>Ga met je </a:t>
            </a:r>
            <a:r>
              <a:rPr lang="nl-NL" sz="3000" i="1" dirty="0"/>
              <a:t>telefoon/laptop </a:t>
            </a:r>
            <a:r>
              <a:rPr lang="nl-NL" sz="3000" dirty="0"/>
              <a:t>naar</a:t>
            </a:r>
          </a:p>
          <a:p>
            <a:pPr marL="0" indent="0" algn="ctr">
              <a:buNone/>
            </a:pPr>
            <a:r>
              <a:rPr lang="nl-NL" sz="3000" dirty="0"/>
              <a:t> </a:t>
            </a:r>
            <a:r>
              <a:rPr lang="nl-NL" sz="4500" b="1" dirty="0"/>
              <a:t>Menti.com </a:t>
            </a:r>
          </a:p>
          <a:p>
            <a:pPr marL="0" indent="0" algn="ctr">
              <a:buNone/>
            </a:pPr>
            <a:endParaRPr lang="nl-NL" dirty="0"/>
          </a:p>
          <a:p>
            <a:pPr marL="0" indent="0" algn="ctr">
              <a:buNone/>
            </a:pPr>
            <a:r>
              <a:rPr lang="nl-NL" sz="3000" dirty="0"/>
              <a:t>En gebruik code</a:t>
            </a:r>
          </a:p>
          <a:p>
            <a:pPr marL="0" indent="0" algn="ctr">
              <a:buNone/>
            </a:pPr>
            <a:r>
              <a:rPr lang="nl-NL" sz="3000" dirty="0"/>
              <a:t>  </a:t>
            </a:r>
            <a:r>
              <a:rPr lang="nl-NL" sz="5000" b="1" u="sng" dirty="0"/>
              <a:t>474472</a:t>
            </a:r>
          </a:p>
          <a:p>
            <a:pPr marL="0" indent="0" algn="ctr">
              <a:buNone/>
            </a:pPr>
            <a:endParaRPr lang="nl-NL" sz="3000" dirty="0"/>
          </a:p>
          <a:p>
            <a:endParaRPr lang="nl-NL" dirty="0">
              <a:solidFill>
                <a:srgbClr val="FFFFFF"/>
              </a:solidFill>
            </a:endParaRPr>
          </a:p>
        </p:txBody>
      </p:sp>
      <p:pic>
        <p:nvPicPr>
          <p:cNvPr id="11" name="Picture 2" descr="Afbeeldingsresultaat voor brainstorm">
            <a:extLst>
              <a:ext uri="{FF2B5EF4-FFF2-40B4-BE49-F238E27FC236}">
                <a16:creationId xmlns:a16="http://schemas.microsoft.com/office/drawing/2014/main" id="{6492F485-61D6-4623-8A99-83C5186E16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520" y="3440176"/>
            <a:ext cx="2366195" cy="236619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Afbeeldingsresultaat voor brainstorm">
            <a:extLst>
              <a:ext uri="{FF2B5EF4-FFF2-40B4-BE49-F238E27FC236}">
                <a16:creationId xmlns:a16="http://schemas.microsoft.com/office/drawing/2014/main" id="{FE32FD36-E2AD-40F9-8A2F-E58EE5E0D5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85574" y="701040"/>
            <a:ext cx="2124610" cy="2124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6183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7F432D6-15A4-4BE1-BA1F-C0359AC7A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2">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13FA642-EF37-4D90-BB3C-DE189A2118BD}"/>
              </a:ext>
            </a:extLst>
          </p:cNvPr>
          <p:cNvSpPr>
            <a:spLocks noGrp="1"/>
          </p:cNvSpPr>
          <p:nvPr>
            <p:ph type="title"/>
          </p:nvPr>
        </p:nvSpPr>
        <p:spPr>
          <a:xfrm>
            <a:off x="3469327" y="788416"/>
            <a:ext cx="7923264" cy="1499616"/>
          </a:xfrm>
        </p:spPr>
        <p:txBody>
          <a:bodyPr>
            <a:normAutofit/>
          </a:bodyPr>
          <a:lstStyle/>
          <a:p>
            <a:r>
              <a:rPr lang="nl-NL" sz="5400" dirty="0">
                <a:solidFill>
                  <a:schemeClr val="tx1">
                    <a:lumMod val="85000"/>
                    <a:lumOff val="15000"/>
                  </a:schemeClr>
                </a:solidFill>
              </a:rPr>
              <a:t>Begrippen</a:t>
            </a:r>
            <a:endParaRPr lang="nl-NL" dirty="0">
              <a:solidFill>
                <a:srgbClr val="FFFFFF"/>
              </a:solidFill>
            </a:endParaRPr>
          </a:p>
        </p:txBody>
      </p:sp>
      <p:cxnSp>
        <p:nvCxnSpPr>
          <p:cNvPr id="14" name="Straight Connector 13">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2">
                <a:alpha val="8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8201BDDC-2AAC-4B7F-8C4F-70F184BA80D5}"/>
              </a:ext>
            </a:extLst>
          </p:cNvPr>
          <p:cNvSpPr>
            <a:spLocks noGrp="1"/>
          </p:cNvSpPr>
          <p:nvPr>
            <p:ph idx="1"/>
          </p:nvPr>
        </p:nvSpPr>
        <p:spPr>
          <a:xfrm>
            <a:off x="3197867" y="2288032"/>
            <a:ext cx="8948139" cy="4305808"/>
          </a:xfrm>
        </p:spPr>
        <p:txBody>
          <a:bodyPr>
            <a:normAutofit fontScale="92500"/>
          </a:bodyPr>
          <a:lstStyle/>
          <a:p>
            <a:pPr marL="0" indent="0">
              <a:buNone/>
            </a:pPr>
            <a:r>
              <a:rPr lang="nl-NL" dirty="0">
                <a:solidFill>
                  <a:srgbClr val="FFFFFF"/>
                </a:solidFill>
              </a:rPr>
              <a:t>Coalitie in het duister: Dit is een ‘bondje’ tussen hulpverlener en familielid. Je wilt het voorkomen, omdat het open communicatie met andere familieleden in de weg staat. Je kunt niet goed meer neutraal zijn</a:t>
            </a:r>
          </a:p>
          <a:p>
            <a:pPr marL="0" indent="0">
              <a:buNone/>
            </a:pPr>
            <a:r>
              <a:rPr lang="nl-NL" dirty="0">
                <a:solidFill>
                  <a:srgbClr val="FFFFFF"/>
                </a:solidFill>
              </a:rPr>
              <a:t>Meerzijdige partijdigheid: Dit is een goede houding als begeleider. Je kiest géén partij, maar je steunt ieder familielid wanneer die aan het woord is. </a:t>
            </a:r>
          </a:p>
          <a:p>
            <a:pPr marL="0" indent="0">
              <a:buNone/>
            </a:pPr>
            <a:r>
              <a:rPr lang="nl-NL" dirty="0" err="1">
                <a:solidFill>
                  <a:srgbClr val="FFFFFF"/>
                </a:solidFill>
              </a:rPr>
              <a:t>Ontschuldiging</a:t>
            </a:r>
            <a:r>
              <a:rPr lang="nl-NL" dirty="0">
                <a:solidFill>
                  <a:srgbClr val="FFFFFF"/>
                </a:solidFill>
              </a:rPr>
              <a:t>: Iemand ontdoen van zijn schuld. Familieleden die elkaar iets kwalijk nemen, leggen de schuld bij de ander. Als ze gaan begrijpen waarom de ander doet wat ie doet, kunnen ze elkaar beter begrijpen. Dat is goed voor de onderlinge sfeer. </a:t>
            </a:r>
          </a:p>
          <a:p>
            <a:pPr marL="0" indent="0">
              <a:buNone/>
            </a:pPr>
            <a:r>
              <a:rPr lang="nl-NL" dirty="0">
                <a:solidFill>
                  <a:srgbClr val="FFFFFF"/>
                </a:solidFill>
              </a:rPr>
              <a:t>Rolomkering: Een patroon waarbij een kind de ouderrol neemt, of een ouder de </a:t>
            </a:r>
            <a:r>
              <a:rPr lang="nl-NL" dirty="0" err="1">
                <a:solidFill>
                  <a:srgbClr val="FFFFFF"/>
                </a:solidFill>
              </a:rPr>
              <a:t>kindrol</a:t>
            </a:r>
            <a:r>
              <a:rPr lang="nl-NL" dirty="0">
                <a:solidFill>
                  <a:srgbClr val="FFFFFF"/>
                </a:solidFill>
              </a:rPr>
              <a:t>. Wanneer het om zeer oude ouders gaat, en kinderen van middelbare leeftijd, is dit een natuurlijk iets. Wanneer het om jonge kinderen gaat, is het negatief. Het kind zorgt dan voor de ouder en draagt méér verantwoordelijkheid dan past bij zijn leeftijd.</a:t>
            </a:r>
          </a:p>
        </p:txBody>
      </p:sp>
      <p:pic>
        <p:nvPicPr>
          <p:cNvPr id="3076" name="Picture 4" descr="Afbeeldingsresultaat voor family">
            <a:extLst>
              <a:ext uri="{FF2B5EF4-FFF2-40B4-BE49-F238E27FC236}">
                <a16:creationId xmlns:a16="http://schemas.microsoft.com/office/drawing/2014/main" id="{BB748B3E-944D-4237-98B3-4822051A5E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152" y="935648"/>
            <a:ext cx="2128933" cy="1416708"/>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Afbeeldingsresultaat voor begrip">
            <a:extLst>
              <a:ext uri="{FF2B5EF4-FFF2-40B4-BE49-F238E27FC236}">
                <a16:creationId xmlns:a16="http://schemas.microsoft.com/office/drawing/2014/main" id="{DB008191-553A-427D-A094-017B220B59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0280" y="4602480"/>
            <a:ext cx="2088565" cy="1702726"/>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Afbeeldingsresultaat voor vraag">
            <a:extLst>
              <a:ext uri="{FF2B5EF4-FFF2-40B4-BE49-F238E27FC236}">
                <a16:creationId xmlns:a16="http://schemas.microsoft.com/office/drawing/2014/main" id="{3BC07D57-2484-497A-97A3-3DC1CE805E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391" y="2572642"/>
            <a:ext cx="3053482" cy="1969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396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DE381D-2098-47F2-8887-CCA3889F3EBB}"/>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7C19ABF8-E31F-4A23-B487-4003A35DC13B}"/>
              </a:ext>
            </a:extLst>
          </p:cNvPr>
          <p:cNvSpPr>
            <a:spLocks noGrp="1"/>
          </p:cNvSpPr>
          <p:nvPr>
            <p:ph idx="1"/>
          </p:nvPr>
        </p:nvSpPr>
        <p:spPr/>
        <p:txBody>
          <a:bodyPr/>
          <a:lstStyle/>
          <a:p>
            <a:r>
              <a:rPr lang="nl-NL" dirty="0"/>
              <a:t> In welke volgorde worden bij Familiezorg de taken verdeeld? Bij het verdelen van zorgtaken werk je steeds in de volgorde: • Wat kan de cliënt zelf? • Wat doet wie uit de familie? • Wat kan worden gevraagd van het sociale netwerk of vrijwilligers? • Welke aanvullende professionele ondersteuning is nodig?</a:t>
            </a:r>
          </a:p>
        </p:txBody>
      </p:sp>
    </p:spTree>
    <p:extLst>
      <p:ext uri="{BB962C8B-B14F-4D97-AF65-F5344CB8AC3E}">
        <p14:creationId xmlns:p14="http://schemas.microsoft.com/office/powerpoint/2010/main" val="154068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7F432D6-15A4-4BE1-BA1F-C0359AC7A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2">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13FA642-EF37-4D90-BB3C-DE189A2118BD}"/>
              </a:ext>
            </a:extLst>
          </p:cNvPr>
          <p:cNvSpPr>
            <a:spLocks noGrp="1"/>
          </p:cNvSpPr>
          <p:nvPr>
            <p:ph type="title"/>
          </p:nvPr>
        </p:nvSpPr>
        <p:spPr>
          <a:xfrm>
            <a:off x="3469327" y="788416"/>
            <a:ext cx="8420226" cy="1573478"/>
          </a:xfrm>
        </p:spPr>
        <p:txBody>
          <a:bodyPr>
            <a:normAutofit/>
          </a:bodyPr>
          <a:lstStyle/>
          <a:p>
            <a:r>
              <a:rPr lang="nl-NL" sz="5400" dirty="0">
                <a:solidFill>
                  <a:schemeClr val="tx1">
                    <a:lumMod val="85000"/>
                    <a:lumOff val="15000"/>
                  </a:schemeClr>
                </a:solidFill>
              </a:rPr>
              <a:t>Familiezorg als preventieve zorg</a:t>
            </a:r>
            <a:endParaRPr lang="nl-NL" dirty="0">
              <a:solidFill>
                <a:srgbClr val="FFFFFF"/>
              </a:solidFill>
            </a:endParaRPr>
          </a:p>
        </p:txBody>
      </p:sp>
      <p:cxnSp>
        <p:nvCxnSpPr>
          <p:cNvPr id="14" name="Straight Connector 13">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2">
                <a:alpha val="8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8201BDDC-2AAC-4B7F-8C4F-70F184BA80D5}"/>
              </a:ext>
            </a:extLst>
          </p:cNvPr>
          <p:cNvSpPr>
            <a:spLocks noGrp="1"/>
          </p:cNvSpPr>
          <p:nvPr>
            <p:ph idx="1"/>
          </p:nvPr>
        </p:nvSpPr>
        <p:spPr>
          <a:xfrm>
            <a:off x="2885274" y="2489202"/>
            <a:ext cx="9306725" cy="4664762"/>
          </a:xfrm>
        </p:spPr>
        <p:txBody>
          <a:bodyPr>
            <a:normAutofit fontScale="70000" lnSpcReduction="20000"/>
          </a:bodyPr>
          <a:lstStyle/>
          <a:p>
            <a:pPr lvl="0"/>
            <a:r>
              <a:rPr lang="nl-NL" sz="3900" b="1" dirty="0"/>
              <a:t>Centraal staat onderzoek naar wat familie nodig heeft:</a:t>
            </a:r>
          </a:p>
          <a:p>
            <a:pPr lvl="1"/>
            <a:r>
              <a:rPr lang="nl-NL" sz="4300" dirty="0"/>
              <a:t> </a:t>
            </a:r>
            <a:r>
              <a:rPr lang="nl-NL" sz="3900" dirty="0"/>
              <a:t>Van elkaar</a:t>
            </a:r>
          </a:p>
          <a:p>
            <a:pPr lvl="1"/>
            <a:r>
              <a:rPr lang="nl-NL" sz="3900" dirty="0"/>
              <a:t> Het netwerk</a:t>
            </a:r>
          </a:p>
          <a:p>
            <a:pPr lvl="1"/>
            <a:r>
              <a:rPr lang="nl-NL" sz="3900" dirty="0"/>
              <a:t> De professional</a:t>
            </a:r>
          </a:p>
          <a:p>
            <a:pPr marL="128016" lvl="1" indent="0">
              <a:buNone/>
            </a:pPr>
            <a:endParaRPr lang="nl-NL" sz="3200" dirty="0"/>
          </a:p>
          <a:p>
            <a:pPr lvl="0"/>
            <a:r>
              <a:rPr lang="nl-NL" sz="3600" b="1" dirty="0"/>
              <a:t>Zodat:</a:t>
            </a:r>
          </a:p>
          <a:p>
            <a:pPr lvl="0">
              <a:buFont typeface="Wingdings" panose="05000000000000000000" pitchFamily="2" charset="2"/>
              <a:buChar char="§"/>
            </a:pPr>
            <a:r>
              <a:rPr lang="nl-NL" sz="3800" dirty="0"/>
              <a:t> Balans tussen zorg geven en ontvangen wordt hersteld</a:t>
            </a:r>
          </a:p>
          <a:p>
            <a:pPr>
              <a:buFont typeface="Wingdings" panose="05000000000000000000" pitchFamily="2" charset="2"/>
              <a:buChar char="§"/>
            </a:pPr>
            <a:r>
              <a:rPr lang="nl-NL" sz="3800" dirty="0"/>
              <a:t> Mantelzorgers worden ondersteund</a:t>
            </a:r>
          </a:p>
          <a:p>
            <a:pPr marL="0" indent="0">
              <a:buNone/>
            </a:pPr>
            <a:endParaRPr lang="nl-NL" sz="3800" dirty="0"/>
          </a:p>
          <a:p>
            <a:pPr marL="0" indent="0">
              <a:buNone/>
            </a:pPr>
            <a:r>
              <a:rPr lang="nl-NL" sz="3800" u="sng" dirty="0"/>
              <a:t>Achterliggend doel</a:t>
            </a:r>
            <a:r>
              <a:rPr lang="nl-NL" sz="3800" dirty="0"/>
              <a:t>: intensieve, duurdere zorg is niet nodig</a:t>
            </a:r>
          </a:p>
          <a:p>
            <a:pPr marL="0" indent="0">
              <a:buNone/>
            </a:pPr>
            <a:r>
              <a:rPr lang="nl-NL" sz="3200" u="sng" dirty="0"/>
              <a:t> </a:t>
            </a:r>
          </a:p>
          <a:p>
            <a:pPr marL="0" indent="0">
              <a:buNone/>
            </a:pPr>
            <a:endParaRPr lang="nl-NL" sz="3000" dirty="0">
              <a:solidFill>
                <a:srgbClr val="FFFFFF"/>
              </a:solidFill>
            </a:endParaRPr>
          </a:p>
        </p:txBody>
      </p:sp>
      <p:pic>
        <p:nvPicPr>
          <p:cNvPr id="4106" name="Picture 10" descr="Afbeeldingsresultaat voor weegschaal">
            <a:extLst>
              <a:ext uri="{FF2B5EF4-FFF2-40B4-BE49-F238E27FC236}">
                <a16:creationId xmlns:a16="http://schemas.microsoft.com/office/drawing/2014/main" id="{9B16556D-6B5C-4273-9A65-5C84A19608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23" y="4080639"/>
            <a:ext cx="2284909" cy="2284909"/>
          </a:xfrm>
          <a:prstGeom prst="rect">
            <a:avLst/>
          </a:prstGeom>
          <a:noFill/>
          <a:extLst>
            <a:ext uri="{909E8E84-426E-40DD-AFC4-6F175D3DCCD1}">
              <a14:hiddenFill xmlns:a14="http://schemas.microsoft.com/office/drawing/2010/main">
                <a:solidFill>
                  <a:srgbClr val="FFFFFF"/>
                </a:solidFill>
              </a14:hiddenFill>
            </a:ext>
          </a:extLst>
        </p:spPr>
      </p:pic>
      <p:pic>
        <p:nvPicPr>
          <p:cNvPr id="4108" name="Picture 12" descr="Afbeeldingsresultaat voor ask help">
            <a:extLst>
              <a:ext uri="{FF2B5EF4-FFF2-40B4-BE49-F238E27FC236}">
                <a16:creationId xmlns:a16="http://schemas.microsoft.com/office/drawing/2014/main" id="{164085F8-3A76-4A87-AF79-8846872980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987" y="2199240"/>
            <a:ext cx="2139298" cy="1388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1035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7F432D6-15A4-4BE1-BA1F-C0359AC7A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2">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13FA642-EF37-4D90-BB3C-DE189A2118BD}"/>
              </a:ext>
            </a:extLst>
          </p:cNvPr>
          <p:cNvSpPr>
            <a:spLocks noGrp="1"/>
          </p:cNvSpPr>
          <p:nvPr>
            <p:ph type="title"/>
          </p:nvPr>
        </p:nvSpPr>
        <p:spPr>
          <a:xfrm>
            <a:off x="3469327" y="788416"/>
            <a:ext cx="8420226" cy="1573478"/>
          </a:xfrm>
        </p:spPr>
        <p:txBody>
          <a:bodyPr>
            <a:normAutofit/>
          </a:bodyPr>
          <a:lstStyle/>
          <a:p>
            <a:r>
              <a:rPr lang="nl-NL" sz="5400" dirty="0">
                <a:solidFill>
                  <a:schemeClr val="tx1">
                    <a:lumMod val="85000"/>
                    <a:lumOff val="15000"/>
                  </a:schemeClr>
                </a:solidFill>
              </a:rPr>
              <a:t>Wel of geen familiezorg?</a:t>
            </a:r>
            <a:endParaRPr lang="nl-NL" dirty="0">
              <a:solidFill>
                <a:srgbClr val="FFFFFF"/>
              </a:solidFill>
            </a:endParaRPr>
          </a:p>
        </p:txBody>
      </p:sp>
      <p:cxnSp>
        <p:nvCxnSpPr>
          <p:cNvPr id="14" name="Straight Connector 13">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2">
                <a:alpha val="8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8201BDDC-2AAC-4B7F-8C4F-70F184BA80D5}"/>
              </a:ext>
            </a:extLst>
          </p:cNvPr>
          <p:cNvSpPr>
            <a:spLocks noGrp="1"/>
          </p:cNvSpPr>
          <p:nvPr>
            <p:ph idx="1"/>
          </p:nvPr>
        </p:nvSpPr>
        <p:spPr>
          <a:xfrm>
            <a:off x="2885275" y="2213174"/>
            <a:ext cx="9306725" cy="4664762"/>
          </a:xfrm>
        </p:spPr>
        <p:txBody>
          <a:bodyPr>
            <a:normAutofit/>
          </a:bodyPr>
          <a:lstStyle/>
          <a:p>
            <a:pPr lvl="0"/>
            <a:r>
              <a:rPr lang="nl-NL" sz="2700" b="1" dirty="0"/>
              <a:t>Wél familiezorg</a:t>
            </a:r>
          </a:p>
          <a:p>
            <a:pPr lvl="0">
              <a:buFont typeface="Wingdings" panose="05000000000000000000" pitchFamily="2" charset="2"/>
              <a:buChar char="§"/>
            </a:pPr>
            <a:r>
              <a:rPr lang="nl-NL" dirty="0"/>
              <a:t> Bij ziekte, handicap, verslaving, ouderdom, schulden, echtscheiding of huisvestingsproblemen</a:t>
            </a:r>
          </a:p>
          <a:p>
            <a:pPr lvl="0">
              <a:buFont typeface="Wingdings" panose="05000000000000000000" pitchFamily="2" charset="2"/>
              <a:buChar char="§"/>
            </a:pPr>
            <a:r>
              <a:rPr lang="nl-NL" dirty="0"/>
              <a:t> Bij overbelasting van mantelzorger </a:t>
            </a:r>
          </a:p>
          <a:p>
            <a:pPr lvl="0">
              <a:buFont typeface="Wingdings" panose="05000000000000000000" pitchFamily="2" charset="2"/>
              <a:buChar char="§"/>
            </a:pPr>
            <a:r>
              <a:rPr lang="nl-NL" dirty="0"/>
              <a:t> Wanneer een cliënt wordt opgenomen 	(instelling </a:t>
            </a:r>
            <a:r>
              <a:rPr lang="nl-NL" dirty="0">
                <a:sym typeface="Wingdings" panose="05000000000000000000" pitchFamily="2" charset="2"/>
              </a:rPr>
              <a:t></a:t>
            </a:r>
            <a:r>
              <a:rPr lang="nl-NL" dirty="0"/>
              <a:t> familie cliënt)</a:t>
            </a:r>
          </a:p>
          <a:p>
            <a:endParaRPr lang="nl-NL" dirty="0"/>
          </a:p>
          <a:p>
            <a:r>
              <a:rPr lang="nl-NL" sz="2700" b="1" dirty="0"/>
              <a:t>Géén familiezorg</a:t>
            </a:r>
          </a:p>
          <a:p>
            <a:pPr lvl="0">
              <a:buFont typeface="Wingdings" panose="05000000000000000000" pitchFamily="2" charset="2"/>
              <a:buChar char="§"/>
            </a:pPr>
            <a:r>
              <a:rPr lang="nl-NL" dirty="0"/>
              <a:t> Als blijkt dat alleen luisterend oor nodig is </a:t>
            </a:r>
          </a:p>
          <a:p>
            <a:pPr lvl="0">
              <a:buFont typeface="Wingdings" panose="05000000000000000000" pitchFamily="2" charset="2"/>
              <a:buChar char="§"/>
            </a:pPr>
            <a:r>
              <a:rPr lang="nl-NL" dirty="0"/>
              <a:t> Als er alleen kleine praktische problemen zijn </a:t>
            </a:r>
            <a:endParaRPr lang="nl-NL" sz="3000" dirty="0">
              <a:solidFill>
                <a:srgbClr val="FFFFFF"/>
              </a:solidFill>
            </a:endParaRPr>
          </a:p>
        </p:txBody>
      </p:sp>
      <p:pic>
        <p:nvPicPr>
          <p:cNvPr id="5122" name="Picture 2" descr="Afbeeldingsresultaat voor intensieve zorg">
            <a:extLst>
              <a:ext uri="{FF2B5EF4-FFF2-40B4-BE49-F238E27FC236}">
                <a16:creationId xmlns:a16="http://schemas.microsoft.com/office/drawing/2014/main" id="{11938AB4-6303-4FE6-B9E4-111A54ACBB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362" y="4305736"/>
            <a:ext cx="3810000" cy="155257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Afbeeldingsresultaat voor to help">
            <a:extLst>
              <a:ext uri="{FF2B5EF4-FFF2-40B4-BE49-F238E27FC236}">
                <a16:creationId xmlns:a16="http://schemas.microsoft.com/office/drawing/2014/main" id="{7039CB74-48AC-4EBC-8623-9BAED488F7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384" y="2068311"/>
            <a:ext cx="1781175"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8821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3FA642-EF37-4D90-BB3C-DE189A2118BD}"/>
              </a:ext>
            </a:extLst>
          </p:cNvPr>
          <p:cNvSpPr>
            <a:spLocks noGrp="1"/>
          </p:cNvSpPr>
          <p:nvPr>
            <p:ph type="title"/>
          </p:nvPr>
        </p:nvSpPr>
        <p:spPr>
          <a:xfrm>
            <a:off x="1024128" y="585216"/>
            <a:ext cx="8922511" cy="1499616"/>
          </a:xfrm>
        </p:spPr>
        <p:txBody>
          <a:bodyPr>
            <a:normAutofit/>
          </a:bodyPr>
          <a:lstStyle/>
          <a:p>
            <a:r>
              <a:rPr lang="nl-NL" sz="4800" dirty="0"/>
              <a:t>Aandachtspunten bij familiezorg</a:t>
            </a:r>
          </a:p>
        </p:txBody>
      </p:sp>
      <p:cxnSp>
        <p:nvCxnSpPr>
          <p:cNvPr id="71" name="Straight Connector 70">
            <a:extLst>
              <a:ext uri="{FF2B5EF4-FFF2-40B4-BE49-F238E27FC236}">
                <a16:creationId xmlns:a16="http://schemas.microsoft.com/office/drawing/2014/main" id="{84F19D98-A5BA-4BE2-ACFB-4ED9DBA915F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rgbClr val="EA0000"/>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8201BDDC-2AAC-4B7F-8C4F-70F184BA80D5}"/>
              </a:ext>
            </a:extLst>
          </p:cNvPr>
          <p:cNvSpPr>
            <a:spLocks noGrp="1"/>
          </p:cNvSpPr>
          <p:nvPr>
            <p:ph idx="1"/>
          </p:nvPr>
        </p:nvSpPr>
        <p:spPr>
          <a:xfrm>
            <a:off x="843280" y="1838960"/>
            <a:ext cx="10749280" cy="4433824"/>
          </a:xfrm>
        </p:spPr>
        <p:txBody>
          <a:bodyPr>
            <a:noAutofit/>
          </a:bodyPr>
          <a:lstStyle/>
          <a:p>
            <a:pPr lvl="0"/>
            <a:r>
              <a:rPr lang="nl-NL" sz="2700" dirty="0"/>
              <a:t>1. Rekening houden met vertrouwelijkheid van informatie</a:t>
            </a:r>
          </a:p>
          <a:p>
            <a:pPr lvl="0"/>
            <a:endParaRPr lang="nl-NL" sz="2700" dirty="0"/>
          </a:p>
          <a:p>
            <a:pPr lvl="0"/>
            <a:r>
              <a:rPr lang="nl-NL" sz="2700" dirty="0"/>
              <a:t>2. Belangrijke informatie schriftelijk aan familie meedelen</a:t>
            </a:r>
          </a:p>
          <a:p>
            <a:pPr lvl="0"/>
            <a:endParaRPr lang="nl-NL" sz="2700" dirty="0"/>
          </a:p>
          <a:p>
            <a:pPr lvl="0"/>
            <a:r>
              <a:rPr lang="nl-NL" sz="2700" dirty="0"/>
              <a:t>3. Zoeken naar gemeenschappelijk belang</a:t>
            </a:r>
          </a:p>
          <a:p>
            <a:pPr lvl="0"/>
            <a:endParaRPr lang="nl-NL" sz="2700" dirty="0"/>
          </a:p>
          <a:p>
            <a:pPr lvl="0"/>
            <a:r>
              <a:rPr lang="nl-NL" sz="2700" dirty="0"/>
              <a:t>4. Oplossingen pas wanneer probleem helder is</a:t>
            </a:r>
          </a:p>
          <a:p>
            <a:pPr lvl="0"/>
            <a:endParaRPr lang="nl-NL" sz="2700" dirty="0"/>
          </a:p>
          <a:p>
            <a:pPr lvl="0"/>
            <a:r>
              <a:rPr lang="nl-NL" sz="2700" dirty="0"/>
              <a:t>5. Blijf altijd positief in je benadering</a:t>
            </a:r>
          </a:p>
        </p:txBody>
      </p:sp>
      <p:pic>
        <p:nvPicPr>
          <p:cNvPr id="6146" name="Picture 2" descr="Afbeeldingsresultaat voor opletten">
            <a:extLst>
              <a:ext uri="{FF2B5EF4-FFF2-40B4-BE49-F238E27FC236}">
                <a16:creationId xmlns:a16="http://schemas.microsoft.com/office/drawing/2014/main" id="{1BC27BB5-C8D1-4364-9308-980E8F9450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9918" y="3586721"/>
            <a:ext cx="3393441" cy="2977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774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7F432D6-15A4-4BE1-BA1F-C0359AC7A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2">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13FA642-EF37-4D90-BB3C-DE189A2118BD}"/>
              </a:ext>
            </a:extLst>
          </p:cNvPr>
          <p:cNvSpPr>
            <a:spLocks noGrp="1"/>
          </p:cNvSpPr>
          <p:nvPr>
            <p:ph type="title"/>
          </p:nvPr>
        </p:nvSpPr>
        <p:spPr>
          <a:xfrm>
            <a:off x="3197869" y="788416"/>
            <a:ext cx="8948150" cy="1578866"/>
          </a:xfrm>
        </p:spPr>
        <p:txBody>
          <a:bodyPr>
            <a:normAutofit/>
          </a:bodyPr>
          <a:lstStyle/>
          <a:p>
            <a:r>
              <a:rPr lang="nl-NL" sz="5400" dirty="0">
                <a:solidFill>
                  <a:schemeClr val="tx1">
                    <a:lumMod val="85000"/>
                    <a:lumOff val="15000"/>
                  </a:schemeClr>
                </a:solidFill>
              </a:rPr>
              <a:t>Aan de slag: thema 8 VW opdrachten</a:t>
            </a:r>
            <a:endParaRPr lang="nl-NL" dirty="0">
              <a:solidFill>
                <a:srgbClr val="FFFFFF"/>
              </a:solidFill>
            </a:endParaRPr>
          </a:p>
        </p:txBody>
      </p:sp>
      <p:cxnSp>
        <p:nvCxnSpPr>
          <p:cNvPr id="14" name="Straight Connector 13">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2">
                <a:alpha val="8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8201BDDC-2AAC-4B7F-8C4F-70F184BA80D5}"/>
              </a:ext>
            </a:extLst>
          </p:cNvPr>
          <p:cNvSpPr>
            <a:spLocks noGrp="1"/>
          </p:cNvSpPr>
          <p:nvPr>
            <p:ph idx="1"/>
          </p:nvPr>
        </p:nvSpPr>
        <p:spPr>
          <a:xfrm>
            <a:off x="3197868" y="2489202"/>
            <a:ext cx="8994132" cy="4490718"/>
          </a:xfrm>
        </p:spPr>
        <p:txBody>
          <a:bodyPr>
            <a:normAutofit/>
          </a:bodyPr>
          <a:lstStyle/>
          <a:p>
            <a:r>
              <a:rPr lang="nl-NL" sz="3400" dirty="0">
                <a:solidFill>
                  <a:srgbClr val="FFFFFF"/>
                </a:solidFill>
              </a:rPr>
              <a:t>15 minuten in duo’s </a:t>
            </a:r>
          </a:p>
          <a:p>
            <a:r>
              <a:rPr lang="nl-NL" sz="3400" dirty="0">
                <a:solidFill>
                  <a:srgbClr val="FFFFFF"/>
                </a:solidFill>
              </a:rPr>
              <a:t>Uitvoeren opdracht 8</a:t>
            </a:r>
          </a:p>
          <a:p>
            <a:r>
              <a:rPr lang="nl-NL" sz="3400" u="sng" dirty="0">
                <a:solidFill>
                  <a:srgbClr val="FFFFFF"/>
                </a:solidFill>
              </a:rPr>
              <a:t>Klaar met </a:t>
            </a:r>
            <a:r>
              <a:rPr lang="nl-NL" sz="3400" u="sng" dirty="0" err="1">
                <a:solidFill>
                  <a:srgbClr val="FFFFFF"/>
                </a:solidFill>
              </a:rPr>
              <a:t>opdr</a:t>
            </a:r>
            <a:r>
              <a:rPr lang="nl-NL" sz="3400" u="sng" dirty="0">
                <a:solidFill>
                  <a:srgbClr val="FFFFFF"/>
                </a:solidFill>
              </a:rPr>
              <a:t>. 8?</a:t>
            </a:r>
            <a:r>
              <a:rPr lang="nl-NL" sz="3400" dirty="0">
                <a:solidFill>
                  <a:srgbClr val="FFFFFF"/>
                </a:solidFill>
              </a:rPr>
              <a:t> </a:t>
            </a:r>
            <a:r>
              <a:rPr lang="nl-NL" sz="3400" dirty="0">
                <a:solidFill>
                  <a:srgbClr val="FFFFFF"/>
                </a:solidFill>
                <a:sym typeface="Wingdings" panose="05000000000000000000" pitchFamily="2" charset="2"/>
              </a:rPr>
              <a:t>     Maken </a:t>
            </a:r>
            <a:r>
              <a:rPr lang="nl-NL" sz="3400" dirty="0" err="1">
                <a:solidFill>
                  <a:srgbClr val="FFFFFF"/>
                </a:solidFill>
                <a:sym typeface="Wingdings" panose="05000000000000000000" pitchFamily="2" charset="2"/>
              </a:rPr>
              <a:t>opdr</a:t>
            </a:r>
            <a:r>
              <a:rPr lang="nl-NL" sz="3400" dirty="0">
                <a:solidFill>
                  <a:srgbClr val="FFFFFF"/>
                </a:solidFill>
                <a:sym typeface="Wingdings" panose="05000000000000000000" pitchFamily="2" charset="2"/>
              </a:rPr>
              <a:t>. 4 en 5</a:t>
            </a:r>
          </a:p>
          <a:p>
            <a:endParaRPr lang="nl-NL" sz="4800" b="1" dirty="0">
              <a:solidFill>
                <a:srgbClr val="FFFFFF"/>
              </a:solidFill>
            </a:endParaRPr>
          </a:p>
          <a:p>
            <a:r>
              <a:rPr lang="nl-NL" sz="4800" b="1" dirty="0">
                <a:solidFill>
                  <a:srgbClr val="FFFFFF"/>
                </a:solidFill>
              </a:rPr>
              <a:t>Daarna nabespreking</a:t>
            </a:r>
            <a:endParaRPr lang="nl-NL" sz="3400" dirty="0">
              <a:solidFill>
                <a:srgbClr val="FFFFFF"/>
              </a:solidFill>
            </a:endParaRPr>
          </a:p>
        </p:txBody>
      </p:sp>
      <p:pic>
        <p:nvPicPr>
          <p:cNvPr id="11" name="Picture 2" descr="Afbeeldingsresultaat voor brainstorm">
            <a:extLst>
              <a:ext uri="{FF2B5EF4-FFF2-40B4-BE49-F238E27FC236}">
                <a16:creationId xmlns:a16="http://schemas.microsoft.com/office/drawing/2014/main" id="{6492F485-61D6-4623-8A99-83C5186E16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520" y="3440176"/>
            <a:ext cx="2366195" cy="236619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Afbeeldingsresultaat voor brainstorm">
            <a:extLst>
              <a:ext uri="{FF2B5EF4-FFF2-40B4-BE49-F238E27FC236}">
                <a16:creationId xmlns:a16="http://schemas.microsoft.com/office/drawing/2014/main" id="{FE32FD36-E2AD-40F9-8A2F-E58EE5E0D5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85574" y="701040"/>
            <a:ext cx="2124610" cy="2124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4789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4825F1AF-8DBC-4E3D-9F3D-688338DA83FC}"/>
    </a:ext>
  </a:extLst>
</a:theme>
</file>

<file path=docProps/app.xml><?xml version="1.0" encoding="utf-8"?>
<Properties xmlns="http://schemas.openxmlformats.org/officeDocument/2006/extended-properties" xmlns:vt="http://schemas.openxmlformats.org/officeDocument/2006/docPropsVTypes">
  <TotalTime>0</TotalTime>
  <Words>641</Words>
  <Application>Microsoft Office PowerPoint</Application>
  <PresentationFormat>Breedbeeld</PresentationFormat>
  <Paragraphs>90</Paragraphs>
  <Slides>13</Slides>
  <Notes>0</Notes>
  <HiddenSlides>0</HiddenSlides>
  <MMClips>1</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Tw Cen MT</vt:lpstr>
      <vt:lpstr>Tw Cen MT Condensed</vt:lpstr>
      <vt:lpstr>Wingdings</vt:lpstr>
      <vt:lpstr>Wingdings 3</vt:lpstr>
      <vt:lpstr>Integraal</vt:lpstr>
      <vt:lpstr>Regie voeren Thema 8</vt:lpstr>
      <vt:lpstr>Programma</vt:lpstr>
      <vt:lpstr>Stelling</vt:lpstr>
      <vt:lpstr>Begrippen</vt:lpstr>
      <vt:lpstr>PowerPoint-presentatie</vt:lpstr>
      <vt:lpstr>Familiezorg als preventieve zorg</vt:lpstr>
      <vt:lpstr>Wel of geen familiezorg?</vt:lpstr>
      <vt:lpstr>Aandachtspunten bij familiezorg</vt:lpstr>
      <vt:lpstr>Aan de slag: thema 8 VW opdrachten</vt:lpstr>
      <vt:lpstr>Stelling</vt:lpstr>
      <vt:lpstr>Familie de bruijn (opdracht 9)</vt:lpstr>
      <vt:lpstr>Opdracht 9: filmvragen</vt:lpstr>
      <vt:lpstr>Volgende week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Regie voeren Thema 8</dc:title>
  <dc:creator>Erik Joustra</dc:creator>
  <cp:lastModifiedBy>Erik Joustra</cp:lastModifiedBy>
  <cp:revision>10</cp:revision>
  <dcterms:created xsi:type="dcterms:W3CDTF">2019-02-11T19:02:12Z</dcterms:created>
  <dcterms:modified xsi:type="dcterms:W3CDTF">2019-02-14T10:34:07Z</dcterms:modified>
</cp:coreProperties>
</file>